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372" r:id="rId2"/>
    <p:sldId id="375" r:id="rId3"/>
    <p:sldId id="374" r:id="rId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lumn Chart" id="{0461494D-845B-4958-B0BB-DF13CBE609E7}">
          <p14:sldIdLst>
            <p14:sldId id="372"/>
            <p14:sldId id="375"/>
            <p14:sldId id="37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F291"/>
    <a:srgbClr val="009242"/>
    <a:srgbClr val="B61C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38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01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 sz="1800" b="1" i="0" baseline="0" dirty="0">
                <a:effectLst/>
              </a:rPr>
              <a:t>Average hours per day spent on leisure activities (by sex) </a:t>
            </a:r>
          </a:p>
          <a:p>
            <a:pPr algn="l">
              <a:defRPr/>
            </a:pPr>
            <a:r>
              <a:rPr lang="pl-PL" sz="1800" b="0" i="0" baseline="0" dirty="0">
                <a:effectLst/>
              </a:rPr>
              <a:t>2040 annual averages in US</a:t>
            </a:r>
            <a:endParaRPr lang="en-US" b="0" dirty="0">
              <a:effectLst/>
            </a:endParaRPr>
          </a:p>
        </c:rich>
      </c:tx>
      <c:layout>
        <c:manualLayout>
          <c:xMode val="edge"/>
          <c:yMode val="edge"/>
          <c:x val="1.054379921259896E-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1.9689965556107289E-2"/>
          <c:y val="0.14988290756954026"/>
          <c:w val="0.67216744303358478"/>
          <c:h val="0.7807455228379969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Wathing 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Both sexes</c:v>
                </c:pt>
                <c:pt idx="1">
                  <c:v>Men</c:v>
                </c:pt>
                <c:pt idx="2">
                  <c:v>Women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3.99</c:v>
                </c:pt>
                <c:pt idx="1">
                  <c:v>3.04</c:v>
                </c:pt>
                <c:pt idx="2">
                  <c:v>2.69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77-46BA-92F9-D9013E230B2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Socializing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Both sexes</c:v>
                </c:pt>
                <c:pt idx="1">
                  <c:v>Men</c:v>
                </c:pt>
                <c:pt idx="2">
                  <c:v>Women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0.56999999999999995</c:v>
                </c:pt>
                <c:pt idx="1">
                  <c:v>0.52</c:v>
                </c:pt>
                <c:pt idx="2">
                  <c:v>0.71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77-46BA-92F9-D9013E230B2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Computer / Console gaming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Both sexes</c:v>
                </c:pt>
                <c:pt idx="1">
                  <c:v>Men</c:v>
                </c:pt>
                <c:pt idx="2">
                  <c:v>Women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0.56000000000000005</c:v>
                </c:pt>
                <c:pt idx="1">
                  <c:v>0.79</c:v>
                </c:pt>
                <c:pt idx="2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377-46BA-92F9-D9013E230B2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Relaxing and thinking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Both sexes</c:v>
                </c:pt>
                <c:pt idx="1">
                  <c:v>Men</c:v>
                </c:pt>
                <c:pt idx="2">
                  <c:v>Women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0.34</c:v>
                </c:pt>
                <c:pt idx="1">
                  <c:v>0.35</c:v>
                </c:pt>
                <c:pt idx="2">
                  <c:v>0.34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377-46BA-92F9-D9013E230B2C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Travel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Both sexes</c:v>
                </c:pt>
                <c:pt idx="1">
                  <c:v>Men</c:v>
                </c:pt>
                <c:pt idx="2">
                  <c:v>Women</c:v>
                </c:pt>
              </c:strCache>
            </c:strRef>
          </c:cat>
          <c:val>
            <c:numRef>
              <c:f>Sheet1!$F$2:$F$4</c:f>
              <c:numCache>
                <c:formatCode>General</c:formatCode>
                <c:ptCount val="3"/>
                <c:pt idx="0">
                  <c:v>0.38</c:v>
                </c:pt>
                <c:pt idx="1">
                  <c:v>0.42</c:v>
                </c:pt>
                <c:pt idx="2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377-46BA-92F9-D9013E230B2C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Sports or exercising</c:v>
                </c:pt>
              </c:strCache>
            </c:strRef>
          </c:tx>
          <c:spPr>
            <a:solidFill>
              <a:srgbClr val="00924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Both sexes</c:v>
                </c:pt>
                <c:pt idx="1">
                  <c:v>Men</c:v>
                </c:pt>
                <c:pt idx="2">
                  <c:v>Women</c:v>
                </c:pt>
              </c:strCache>
            </c:strRef>
          </c:cat>
          <c:val>
            <c:numRef>
              <c:f>Sheet1!$G$2:$G$4</c:f>
              <c:numCache>
                <c:formatCode>General</c:formatCode>
                <c:ptCount val="3"/>
                <c:pt idx="0">
                  <c:v>0.36</c:v>
                </c:pt>
                <c:pt idx="1">
                  <c:v>0.45</c:v>
                </c:pt>
                <c:pt idx="2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377-46BA-92F9-D9013E230B2C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Reading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Both sexes</c:v>
                </c:pt>
                <c:pt idx="1">
                  <c:v>Men</c:v>
                </c:pt>
                <c:pt idx="2">
                  <c:v>Women</c:v>
                </c:pt>
              </c:strCache>
            </c:strRef>
          </c:cat>
          <c:val>
            <c:numRef>
              <c:f>Sheet1!$H$2:$H$4</c:f>
              <c:numCache>
                <c:formatCode>General</c:formatCode>
                <c:ptCount val="3"/>
                <c:pt idx="0">
                  <c:v>0.25</c:v>
                </c:pt>
                <c:pt idx="1">
                  <c:v>0.45</c:v>
                </c:pt>
                <c:pt idx="2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377-46BA-92F9-D9013E230B2C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385234080"/>
        <c:axId val="1385242400"/>
      </c:barChart>
      <c:catAx>
        <c:axId val="1385234080"/>
        <c:scaling>
          <c:orientation val="maxMin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t" anchorCtr="0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85242400"/>
        <c:crosses val="autoZero"/>
        <c:auto val="1"/>
        <c:lblAlgn val="ctr"/>
        <c:lblOffset val="100"/>
        <c:noMultiLvlLbl val="0"/>
      </c:catAx>
      <c:valAx>
        <c:axId val="1385242400"/>
        <c:scaling>
          <c:orientation val="minMax"/>
        </c:scaling>
        <c:delete val="1"/>
        <c:axPos val="r"/>
        <c:numFmt formatCode="General" sourceLinked="1"/>
        <c:majorTickMark val="none"/>
        <c:minorTickMark val="none"/>
        <c:tickLblPos val="nextTo"/>
        <c:crossAx val="1385234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1889133227715907"/>
          <c:y val="0.28775361172775521"/>
          <c:w val="0.27906843851725743"/>
          <c:h val="0.513029446792713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9" name="Picture 8" descr="Shape&#10;&#10;Description automatically generated with medium confidence">
            <a:extLst>
              <a:ext uri="{FF2B5EF4-FFF2-40B4-BE49-F238E27FC236}">
                <a16:creationId xmlns:a16="http://schemas.microsoft.com/office/drawing/2014/main" id="{70F5D69D-AC57-EC51-5570-349598B18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280" y="256135"/>
            <a:ext cx="3986068" cy="998226"/>
          </a:xfrm>
          <a:prstGeom prst="rect">
            <a:avLst/>
          </a:prstGeom>
        </p:spPr>
      </p:pic>
      <p:pic>
        <p:nvPicPr>
          <p:cNvPr id="7" name="Graphic 6" descr="Table with solid fill">
            <a:extLst>
              <a:ext uri="{FF2B5EF4-FFF2-40B4-BE49-F238E27FC236}">
                <a16:creationId xmlns:a16="http://schemas.microsoft.com/office/drawing/2014/main" id="{56B1884C-FB62-EC2C-1E11-FEAFB79B624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63142" y="30893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874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62751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95A02-91C7-446C-93C9-15C5D934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113DF-0BA5-409F-9298-0DBE9950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D27AD-A760-4580-BB2E-04BDFEA3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38DB0-5B3B-4C57-8E18-730B19E3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FB400-944C-4FD4-9D5D-A80466F6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74849-00C8-47FA-B701-DD65836A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578795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B5EC-AE08-4572-B9AA-734B8439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8024D-B1A6-404C-8030-A7BB5D932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EEBC2-3D06-4494-AC82-77FE2337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3CE88B-55D2-4698-9764-7A039FF3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41CB-E42D-4707-B34E-F6C3B22F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9D5CD-B0D7-43BD-A909-0E3D9C794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40866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a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0816A718-ED27-F6C2-2B2B-C994924925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13" name="Graphic 12" descr="Bar chart with solid fill">
            <a:extLst>
              <a:ext uri="{FF2B5EF4-FFF2-40B4-BE49-F238E27FC236}">
                <a16:creationId xmlns:a16="http://schemas.microsoft.com/office/drawing/2014/main" id="{80808CD1-EE96-48E4-82D4-51BF7D7587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575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911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ractice +titl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32892F-4217-C364-8035-CC5B4331C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6504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ractice (No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74800" y="1191419"/>
            <a:ext cx="9042400" cy="4475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59444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B6797-EF47-4CA1-B045-579A7E90C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03EF3-6020-446C-BF5C-73585FD6B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9A44D-A2FE-4A6F-ADC3-BC483086C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BF742-A33C-4211-8B84-73202E767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91836-442D-4278-A00F-1064A68F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28820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3633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249719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70756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26057-4B71-4CC8-8CC8-69221587FF56}" type="datetimeFigureOut">
              <a:rPr lang="pl-PL" smtClean="0"/>
              <a:t>06.12.2022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40420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00102A43-2944-E66E-C1FD-C00F78EA4F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609661"/>
              </p:ext>
            </p:extLst>
          </p:nvPr>
        </p:nvGraphicFramePr>
        <p:xfrm>
          <a:off x="1949104" y="3264180"/>
          <a:ext cx="8987097" cy="17022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0898">
                  <a:extLst>
                    <a:ext uri="{9D8B030D-6E8A-4147-A177-3AD203B41FA5}">
                      <a16:colId xmlns:a16="http://schemas.microsoft.com/office/drawing/2014/main" val="2960073719"/>
                    </a:ext>
                  </a:extLst>
                </a:gridCol>
                <a:gridCol w="815877">
                  <a:extLst>
                    <a:ext uri="{9D8B030D-6E8A-4147-A177-3AD203B41FA5}">
                      <a16:colId xmlns:a16="http://schemas.microsoft.com/office/drawing/2014/main" val="5899221"/>
                    </a:ext>
                  </a:extLst>
                </a:gridCol>
                <a:gridCol w="1183823">
                  <a:extLst>
                    <a:ext uri="{9D8B030D-6E8A-4147-A177-3AD203B41FA5}">
                      <a16:colId xmlns:a16="http://schemas.microsoft.com/office/drawing/2014/main" val="1818339946"/>
                    </a:ext>
                  </a:extLst>
                </a:gridCol>
                <a:gridCol w="1062951">
                  <a:extLst>
                    <a:ext uri="{9D8B030D-6E8A-4147-A177-3AD203B41FA5}">
                      <a16:colId xmlns:a16="http://schemas.microsoft.com/office/drawing/2014/main" val="882926038"/>
                    </a:ext>
                  </a:extLst>
                </a:gridCol>
                <a:gridCol w="1123387">
                  <a:extLst>
                    <a:ext uri="{9D8B030D-6E8A-4147-A177-3AD203B41FA5}">
                      <a16:colId xmlns:a16="http://schemas.microsoft.com/office/drawing/2014/main" val="369377293"/>
                    </a:ext>
                  </a:extLst>
                </a:gridCol>
                <a:gridCol w="1123387">
                  <a:extLst>
                    <a:ext uri="{9D8B030D-6E8A-4147-A177-3AD203B41FA5}">
                      <a16:colId xmlns:a16="http://schemas.microsoft.com/office/drawing/2014/main" val="18430454"/>
                    </a:ext>
                  </a:extLst>
                </a:gridCol>
                <a:gridCol w="1123387">
                  <a:extLst>
                    <a:ext uri="{9D8B030D-6E8A-4147-A177-3AD203B41FA5}">
                      <a16:colId xmlns:a16="http://schemas.microsoft.com/office/drawing/2014/main" val="3638693600"/>
                    </a:ext>
                  </a:extLst>
                </a:gridCol>
                <a:gridCol w="1123387">
                  <a:extLst>
                    <a:ext uri="{9D8B030D-6E8A-4147-A177-3AD203B41FA5}">
                      <a16:colId xmlns:a16="http://schemas.microsoft.com/office/drawing/2014/main" val="2356095559"/>
                    </a:ext>
                  </a:extLst>
                </a:gridCol>
              </a:tblGrid>
              <a:tr h="419576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Activity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Wathing TV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Socializing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Computer / Console gaming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Relaxing and thinking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Travel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Sports or exercising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Reading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40408716"/>
                  </a:ext>
                </a:extLst>
              </a:tr>
              <a:tr h="361146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Both sexes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399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57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56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34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38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36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25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0577990"/>
                  </a:ext>
                </a:extLst>
              </a:tr>
              <a:tr h="191923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Men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304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52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79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35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42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45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45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6489295"/>
                  </a:ext>
                </a:extLst>
              </a:tr>
              <a:tr h="244335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Women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269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71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33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34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33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27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30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5834476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CB9B29D-4C03-18B9-B8A0-E1D03208971D}"/>
              </a:ext>
            </a:extLst>
          </p:cNvPr>
          <p:cNvSpPr txBox="1"/>
          <p:nvPr/>
        </p:nvSpPr>
        <p:spPr>
          <a:xfrm>
            <a:off x="3760924" y="2407021"/>
            <a:ext cx="5363456" cy="66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18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Average hours per day spent on leisure activities (by sex)</a:t>
            </a:r>
            <a:r>
              <a:rPr kumimoji="0" lang="pl-PL" sz="18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,</a:t>
            </a:r>
            <a:endParaRPr kumimoji="0" lang="en-US" sz="1800" b="1" i="0" u="none" strike="noStrike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18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2040 annual averages in US</a:t>
            </a:r>
          </a:p>
        </p:txBody>
      </p:sp>
    </p:spTree>
    <p:extLst>
      <p:ext uri="{BB962C8B-B14F-4D97-AF65-F5344CB8AC3E}">
        <p14:creationId xmlns:p14="http://schemas.microsoft.com/office/powerpoint/2010/main" val="3302393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FFF7B45E-96F4-9108-ADAA-91C48FB4B6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61098398"/>
              </p:ext>
            </p:extLst>
          </p:nvPr>
        </p:nvGraphicFramePr>
        <p:xfrm>
          <a:off x="894080" y="1742440"/>
          <a:ext cx="10149840" cy="4568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A687F548-DD9C-0422-04CD-C4905400742B}"/>
              </a:ext>
            </a:extLst>
          </p:cNvPr>
          <p:cNvSpPr txBox="1"/>
          <p:nvPr/>
        </p:nvSpPr>
        <p:spPr>
          <a:xfrm>
            <a:off x="-1829" y="-2053412"/>
            <a:ext cx="3212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Insert a Stacked Column chart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45F3185-77A4-6C40-A56E-C52753091A9E}"/>
              </a:ext>
            </a:extLst>
          </p:cNvPr>
          <p:cNvSpPr txBox="1"/>
          <p:nvPr/>
        </p:nvSpPr>
        <p:spPr>
          <a:xfrm>
            <a:off x="-1830" y="-1722692"/>
            <a:ext cx="426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Remove Vertical Axis and Horizontal lines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5F155E2-6812-A3E3-9ACC-3CDBCE97FA6A}"/>
              </a:ext>
            </a:extLst>
          </p:cNvPr>
          <p:cNvSpPr txBox="1"/>
          <p:nvPr/>
        </p:nvSpPr>
        <p:spPr>
          <a:xfrm>
            <a:off x="-1831" y="-1391972"/>
            <a:ext cx="3005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Put legend on the right side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ECB715B-8B50-CA68-2463-5606D972956A}"/>
              </a:ext>
            </a:extLst>
          </p:cNvPr>
          <p:cNvSpPr txBox="1"/>
          <p:nvPr/>
        </p:nvSpPr>
        <p:spPr>
          <a:xfrm>
            <a:off x="0" y="-1061252"/>
            <a:ext cx="1723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4. </a:t>
            </a: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Change colors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0A2A877-4F08-1975-B8C8-6E25FAB15C71}"/>
              </a:ext>
            </a:extLst>
          </p:cNvPr>
          <p:cNvSpPr txBox="1"/>
          <p:nvPr/>
        </p:nvSpPr>
        <p:spPr>
          <a:xfrm>
            <a:off x="-1831" y="-730532"/>
            <a:ext cx="5718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5. Bonus, click on X asis and set Categories in Reverse Order</a:t>
            </a:r>
            <a:endParaRPr kumimoji="0" lang="pl-PL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028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06400-9C85-43DC-CFE6-6A97DD5DD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E00E10-2FAF-5A6E-E497-452FA39839DB}"/>
              </a:ext>
            </a:extLst>
          </p:cNvPr>
          <p:cNvSpPr txBox="1"/>
          <p:nvPr/>
        </p:nvSpPr>
        <p:spPr>
          <a:xfrm>
            <a:off x="2" y="-1836675"/>
            <a:ext cx="3265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</a:t>
            </a:r>
            <a:r>
              <a:rPr kumimoji="0" lang="pl-PL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Insert a Stacked Column chart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D9A19E-14B6-55FC-D54B-045D59B38FF0}"/>
              </a:ext>
            </a:extLst>
          </p:cNvPr>
          <p:cNvSpPr txBox="1"/>
          <p:nvPr/>
        </p:nvSpPr>
        <p:spPr>
          <a:xfrm>
            <a:off x="1" y="-1505955"/>
            <a:ext cx="4359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kumimoji="0" lang="pl-PL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Remove Vertical Axis and Horizontal lines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AF8A37-1A45-D2F6-960A-7E48848B2464}"/>
              </a:ext>
            </a:extLst>
          </p:cNvPr>
          <p:cNvSpPr txBox="1"/>
          <p:nvPr/>
        </p:nvSpPr>
        <p:spPr>
          <a:xfrm>
            <a:off x="0" y="-1175235"/>
            <a:ext cx="3047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</a:t>
            </a:r>
            <a:r>
              <a:rPr kumimoji="0" lang="pl-PL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Put legend on the right side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6D04BD-A765-7A0C-8D26-AA7FBF897317}"/>
              </a:ext>
            </a:extLst>
          </p:cNvPr>
          <p:cNvSpPr txBox="1"/>
          <p:nvPr/>
        </p:nvSpPr>
        <p:spPr>
          <a:xfrm>
            <a:off x="1831" y="-844515"/>
            <a:ext cx="1741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4. </a:t>
            </a: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Change colors</a:t>
            </a:r>
            <a:endParaRPr kumimoji="0" lang="pl-PL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CA83F0-8139-9592-AF29-2C4E09F0F01B}"/>
              </a:ext>
            </a:extLst>
          </p:cNvPr>
          <p:cNvSpPr txBox="1"/>
          <p:nvPr/>
        </p:nvSpPr>
        <p:spPr>
          <a:xfrm>
            <a:off x="0" y="-513795"/>
            <a:ext cx="5867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>
                <a:solidFill>
                  <a:prstClr val="black"/>
                </a:solidFill>
                <a:latin typeface="Calibri" panose="020F0502020204030204"/>
              </a:rPr>
              <a:t>5. Bonus, click on X asis and set Categories in Reverse Order</a:t>
            </a:r>
            <a:endParaRPr kumimoji="0" lang="pl-PL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BFD359BD-A74D-9A31-AAF8-4D678EFF450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020665"/>
      </p:ext>
    </p:extLst>
  </p:cSld>
  <p:clrMapOvr>
    <a:masterClrMapping/>
  </p:clrMapOvr>
</p:sld>
</file>

<file path=ppt/theme/theme1.xml><?xml version="1.0" encoding="utf-8"?>
<a:theme xmlns:a="http://schemas.openxmlformats.org/drawingml/2006/main" name="Good Looking 1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od Looking 1" id="{A7323A52-B4B2-49ED-ABAE-57F443AF1E79}" vid="{EE1B6688-00BC-4E9B-A0CC-6F00C3043AF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98</TotalTime>
  <Words>158</Words>
  <Application>Microsoft Office PowerPoint</Application>
  <PresentationFormat>Widescreen</PresentationFormat>
  <Paragraphs>46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Good Looking 1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16</cp:revision>
  <dcterms:created xsi:type="dcterms:W3CDTF">2022-08-02T06:24:42Z</dcterms:created>
  <dcterms:modified xsi:type="dcterms:W3CDTF">2022-12-06T06:57:28Z</dcterms:modified>
</cp:coreProperties>
</file>